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65" r:id="rId4"/>
    <p:sldId id="363" r:id="rId5"/>
    <p:sldId id="288" r:id="rId6"/>
    <p:sldId id="372" r:id="rId7"/>
    <p:sldId id="373" r:id="rId8"/>
    <p:sldId id="360" r:id="rId9"/>
    <p:sldId id="366" r:id="rId10"/>
    <p:sldId id="349" r:id="rId11"/>
    <p:sldId id="343" r:id="rId12"/>
    <p:sldId id="258" r:id="rId13"/>
  </p:sldIdLst>
  <p:sldSz cx="10680700" cy="75565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ctr" defTabSz="45260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48" y="54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C1A8875-C616-445C-985F-494EB2627525}" type="datetimeFigureOut">
              <a:rPr lang="pt-BR" smtClean="0"/>
              <a:t>22/10/2019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CA8DC24-CE0C-49CC-97FB-1453D90C2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99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3162300" y="509588"/>
            <a:ext cx="3602038" cy="25495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1323553" y="3228896"/>
            <a:ext cx="7279535" cy="3058954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71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168551_pb.jpg"/>
          <p:cNvPicPr>
            <a:picLocks noChangeAspect="1"/>
          </p:cNvPicPr>
          <p:nvPr/>
        </p:nvPicPr>
        <p:blipFill>
          <a:blip r:embed="rId2"/>
          <a:srcRect l="16606" t="1" r="32290"/>
          <a:stretch>
            <a:fillRect/>
          </a:stretch>
        </p:blipFill>
        <p:spPr>
          <a:xfrm>
            <a:off x="6144964" y="2785"/>
            <a:ext cx="4544220" cy="5928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308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3175">
            <a:miter lim="400000"/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83554" y="521506"/>
            <a:ext cx="5251228" cy="125449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Texto do Título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44173" y="1960176"/>
            <a:ext cx="7434717" cy="4507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792" y="0"/>
                </a:lnTo>
                <a:lnTo>
                  <a:pt x="21600" y="21600"/>
                </a:lnTo>
                <a:lnTo>
                  <a:pt x="4808" y="21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26" name="BRASÃO PMPA-02.png"/>
          <p:cNvPicPr>
            <a:picLocks noChangeAspect="1"/>
          </p:cNvPicPr>
          <p:nvPr/>
        </p:nvPicPr>
        <p:blipFill>
          <a:blip r:embed="rId3"/>
          <a:srcRect l="1368" r="1368"/>
          <a:stretch>
            <a:fillRect/>
          </a:stretch>
        </p:blipFill>
        <p:spPr>
          <a:xfrm>
            <a:off x="8308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-44450" y="4356695"/>
            <a:ext cx="1270000" cy="3231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361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6153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5461744" y="-3504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6370290" y="2083990"/>
            <a:ext cx="1941993" cy="3846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6093" y="0"/>
                </a:lnTo>
                <a:lnTo>
                  <a:pt x="21600" y="21600"/>
                </a:lnTo>
                <a:lnTo>
                  <a:pt x="1550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7053761" y="5912742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37311832756_3f5f5d157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475" y="-92147"/>
            <a:ext cx="12183335" cy="8123215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BRASÃO PMPA-02.png"/>
          <p:cNvPicPr>
            <a:picLocks noChangeAspect="1"/>
          </p:cNvPicPr>
          <p:nvPr/>
        </p:nvPicPr>
        <p:blipFill>
          <a:blip r:embed="rId3"/>
          <a:srcRect l="1368" r="1368"/>
          <a:stretch>
            <a:fillRect/>
          </a:stretch>
        </p:blipFill>
        <p:spPr>
          <a:xfrm>
            <a:off x="8435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43740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5271244" y="-3631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6112314" y="-82154"/>
            <a:ext cx="4703934" cy="603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"/>
                </a:moveTo>
                <a:lnTo>
                  <a:pt x="21600" y="0"/>
                </a:lnTo>
                <a:lnTo>
                  <a:pt x="21600" y="21594"/>
                </a:lnTo>
                <a:lnTo>
                  <a:pt x="10029" y="21600"/>
                </a:lnTo>
                <a:lnTo>
                  <a:pt x="0" y="6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15554" y="960195"/>
            <a:ext cx="6449592" cy="12544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9517" tIns="29517" rIns="29517" bIns="29517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72029" y="2175788"/>
            <a:ext cx="9736642" cy="44756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9517" tIns="29517" rIns="29517" bIns="29517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/>
          <p:nvPr/>
        </p:nvSpPr>
        <p:spPr>
          <a:xfrm>
            <a:off x="-19050" y="-9476"/>
            <a:ext cx="1319908" cy="734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"/>
                </a:moveTo>
                <a:lnTo>
                  <a:pt x="18667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92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258084" y="-1836"/>
            <a:ext cx="2169594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59" y="0"/>
                </a:lnTo>
                <a:lnTo>
                  <a:pt x="21600" y="21600"/>
                </a:lnTo>
                <a:lnTo>
                  <a:pt x="174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3366284" y="-1836"/>
            <a:ext cx="354431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3654151" y="-1836"/>
            <a:ext cx="145659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76551" y="-1836"/>
            <a:ext cx="2983848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34" y="0"/>
                </a:lnTo>
                <a:lnTo>
                  <a:pt x="21600" y="21600"/>
                </a:lnTo>
                <a:lnTo>
                  <a:pt x="126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9" name="BRASÃO PMPA-02.png"/>
          <p:cNvPicPr>
            <a:picLocks noChangeAspect="1"/>
          </p:cNvPicPr>
          <p:nvPr/>
        </p:nvPicPr>
        <p:blipFill>
          <a:blip r:embed="rId5"/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9579360" y="-1836"/>
            <a:ext cx="1118827" cy="71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73" y="0"/>
                </a:lnTo>
                <a:lnTo>
                  <a:pt x="21600" y="21600"/>
                </a:lnTo>
                <a:lnTo>
                  <a:pt x="337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9050" y="7229524"/>
            <a:ext cx="3612917" cy="372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"/>
                </a:moveTo>
                <a:lnTo>
                  <a:pt x="21110" y="0"/>
                </a:lnTo>
                <a:lnTo>
                  <a:pt x="21600" y="20457"/>
                </a:lnTo>
                <a:lnTo>
                  <a:pt x="5" y="21600"/>
                </a:lnTo>
                <a:lnTo>
                  <a:pt x="0" y="181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501751" y="7231790"/>
            <a:ext cx="2088829" cy="367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627" y="0"/>
                </a:lnTo>
                <a:lnTo>
                  <a:pt x="21600" y="20971"/>
                </a:lnTo>
                <a:lnTo>
                  <a:pt x="9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578398" y="7237164"/>
            <a:ext cx="354431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941" y="0"/>
                </a:lnTo>
                <a:lnTo>
                  <a:pt x="21600" y="21600"/>
                </a:lnTo>
                <a:lnTo>
                  <a:pt x="1065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840177" y="7237164"/>
            <a:ext cx="1456597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006" y="0"/>
                </a:lnTo>
                <a:lnTo>
                  <a:pt x="21600" y="21600"/>
                </a:lnTo>
                <a:lnTo>
                  <a:pt x="2594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4B8D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7233434" y="7237164"/>
            <a:ext cx="3467582" cy="719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79" y="0"/>
                </a:lnTo>
                <a:lnTo>
                  <a:pt x="21600" y="21600"/>
                </a:lnTo>
                <a:lnTo>
                  <a:pt x="108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05A"/>
          </a:solidFill>
          <a:ln w="3175"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</p:spPr>
        <p:txBody>
          <a:bodyPr lIns="29517" tIns="29517" rIns="29517" bIns="29517" anchor="ctr"/>
          <a:lstStyle/>
          <a:p>
            <a:pPr>
              <a:defRPr sz="2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5216058" y="6320451"/>
            <a:ext cx="241205" cy="236836"/>
          </a:xfrm>
          <a:prstGeom prst="rect">
            <a:avLst/>
          </a:prstGeom>
          <a:ln w="3175">
            <a:miter lim="400000"/>
          </a:ln>
        </p:spPr>
        <p:txBody>
          <a:bodyPr wrap="none" lIns="29517" tIns="29517" rIns="29517" bIns="29517">
            <a:spAutoFit/>
          </a:bodyPr>
          <a:lstStyle>
            <a:lvl1pPr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45260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21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5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0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54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099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43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88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325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877027" marR="0" indent="-321027" algn="l" defTabSz="452602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4526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0" y="521506"/>
            <a:ext cx="5334782" cy="1254498"/>
          </a:xfrm>
          <a:prstGeom prst="rect">
            <a:avLst/>
          </a:prstGeom>
        </p:spPr>
        <p:txBody>
          <a:bodyPr/>
          <a:lstStyle/>
          <a:p>
            <a:pPr defTabSz="384712">
              <a:defRPr sz="4250"/>
            </a:pPr>
            <a:r>
              <a:rPr lang="pt-BR" dirty="0"/>
              <a:t>LOA 2020</a:t>
            </a:r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113566" y="2157207"/>
            <a:ext cx="4118834" cy="3928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792" y="0"/>
                </a:lnTo>
                <a:lnTo>
                  <a:pt x="21600" y="21600"/>
                </a:lnTo>
                <a:lnTo>
                  <a:pt x="4808" y="216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None/>
            </a:pPr>
            <a:endParaRPr lang="pt-BR" sz="4000" b="1" dirty="0"/>
          </a:p>
          <a:p>
            <a:pPr marL="0" indent="0"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pt-BR" sz="4000" b="1" dirty="0"/>
              <a:t>CEFOR</a:t>
            </a:r>
          </a:p>
          <a:p>
            <a:pPr marL="0" indent="0"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pt-BR" sz="2000" b="1" dirty="0"/>
              <a:t>22/10/2019</a:t>
            </a:r>
          </a:p>
        </p:txBody>
      </p:sp>
      <p:pic>
        <p:nvPicPr>
          <p:cNvPr id="65" name="BRASÃO PMPA-02.png"/>
          <p:cNvPicPr>
            <a:picLocks noChangeAspect="1"/>
          </p:cNvPicPr>
          <p:nvPr/>
        </p:nvPicPr>
        <p:blipFill>
          <a:blip r:embed="rId2"/>
          <a:srcRect l="1368" r="1368"/>
          <a:stretch>
            <a:fillRect/>
          </a:stretch>
        </p:blipFill>
        <p:spPr>
          <a:xfrm>
            <a:off x="8308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RASÃO PMPA-02.png"/>
          <p:cNvPicPr>
            <a:picLocks noChangeAspect="1"/>
          </p:cNvPicPr>
          <p:nvPr/>
        </p:nvPicPr>
        <p:blipFill>
          <a:blip r:embed="rId2"/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Retângulo de cantos arredondados 5"/>
          <p:cNvSpPr/>
          <p:nvPr/>
        </p:nvSpPr>
        <p:spPr>
          <a:xfrm>
            <a:off x="670836" y="740971"/>
            <a:ext cx="9551581" cy="5443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OP 2020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85666"/>
              </p:ext>
            </p:extLst>
          </p:nvPr>
        </p:nvGraphicFramePr>
        <p:xfrm>
          <a:off x="808076" y="1467296"/>
          <a:ext cx="9303487" cy="5550191"/>
        </p:xfrm>
        <a:graphic>
          <a:graphicData uri="http://schemas.openxmlformats.org/drawingml/2006/table">
            <a:tbl>
              <a:tblPr/>
              <a:tblGrid>
                <a:gridCol w="107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43" marR="6543" marT="6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43" marR="6543" marT="6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43" marR="6543" marT="6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 (R$)</a:t>
                      </a:r>
                    </a:p>
                  </a:txBody>
                  <a:tcPr marL="6543" marR="6543" marT="654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Órgão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Demandas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Nº Demandas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SMED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Creches, escola e quadra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11.815.570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7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SMS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USFs, Equipamentos e materiais permanentes  e CAPS 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12.155.144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71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DEMHAB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Regularização fundiária e casas de emergência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28.189.305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DMAE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Redes de Água e Esgoto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71.743.000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FASC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Construção,  reforma e metas de scfv 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2.437.507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SMIM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Pavimentação, Orla, BRT, etc.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98.846.251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SMC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Oficinas de cultura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1.146.800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SMAMS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Urbanização de areas verdes 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8.342.842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SMDSE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Cursos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116.000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246 </a:t>
                      </a:r>
                    </a:p>
                  </a:txBody>
                  <a:tcPr marL="883256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234.792.419 </a:t>
                      </a:r>
                    </a:p>
                  </a:txBody>
                  <a:tcPr marL="6543" marR="6543" marT="654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0715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2923" y="786751"/>
            <a:ext cx="8774696" cy="65905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ADM. DIRETA E INDIRETA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411581"/>
              </p:ext>
            </p:extLst>
          </p:nvPr>
        </p:nvGraphicFramePr>
        <p:xfrm>
          <a:off x="829339" y="1626781"/>
          <a:ext cx="8527311" cy="5305650"/>
        </p:xfrm>
        <a:graphic>
          <a:graphicData uri="http://schemas.openxmlformats.org/drawingml/2006/table">
            <a:tbl>
              <a:tblPr/>
              <a:tblGrid>
                <a:gridCol w="607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Órgãos e Reservas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 - R$ mil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Direta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4.237.144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Indireta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1.496.508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DEMHAB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91.154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DMAE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741.816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DMLU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330.269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174.259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EPTC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159.010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Outros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2.208.694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Câmara 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178.000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PREVIMPA e RPPS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1.970.730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59.964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37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7.942.346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729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37311832756_3f5f5d157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475" y="-92147"/>
            <a:ext cx="12183335" cy="8123215"/>
          </a:xfrm>
          <a:prstGeom prst="rect">
            <a:avLst/>
          </a:prstGeom>
          <a:ln w="3175">
            <a:miter lim="400000"/>
          </a:ln>
        </p:spPr>
      </p:pic>
      <p:pic>
        <p:nvPicPr>
          <p:cNvPr id="88" name="BRASÃO PMPA-02.png"/>
          <p:cNvPicPr>
            <a:picLocks noChangeAspect="1"/>
          </p:cNvPicPr>
          <p:nvPr/>
        </p:nvPicPr>
        <p:blipFill>
          <a:blip r:embed="rId3"/>
          <a:srcRect l="1368" r="1368"/>
          <a:stretch>
            <a:fillRect/>
          </a:stretch>
        </p:blipFill>
        <p:spPr>
          <a:xfrm>
            <a:off x="8435864" y="6220011"/>
            <a:ext cx="2088830" cy="1039193"/>
          </a:xfrm>
          <a:prstGeom prst="rect">
            <a:avLst/>
          </a:prstGeom>
          <a:ln w="3175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4374062" y="-833041"/>
            <a:ext cx="1417026" cy="23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351" y="0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D2D1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271244" y="-363141"/>
            <a:ext cx="1417027" cy="231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491" y="14"/>
                </a:lnTo>
                <a:lnTo>
                  <a:pt x="21600" y="21600"/>
                </a:lnTo>
                <a:lnTo>
                  <a:pt x="13249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4D9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112314" y="-82154"/>
            <a:ext cx="4703934" cy="6034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"/>
                </a:moveTo>
                <a:lnTo>
                  <a:pt x="21600" y="0"/>
                </a:lnTo>
                <a:lnTo>
                  <a:pt x="21600" y="21594"/>
                </a:lnTo>
                <a:lnTo>
                  <a:pt x="10029" y="21600"/>
                </a:lnTo>
                <a:lnTo>
                  <a:pt x="0" y="6"/>
                </a:lnTo>
                <a:close/>
              </a:path>
            </a:pathLst>
          </a:custGeom>
          <a:solidFill>
            <a:srgbClr val="00305A"/>
          </a:solidFill>
          <a:ln w="12700">
            <a:miter lim="400000"/>
          </a:ln>
        </p:spPr>
        <p:txBody>
          <a:bodyPr lIns="29517" tIns="29517" rIns="29517" bIns="29517" anchor="ctr"/>
          <a:lstStyle/>
          <a:p>
            <a:pPr>
              <a:defRPr sz="16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670836" y="1081314"/>
            <a:ext cx="9551581" cy="5443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RESULTADO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68654"/>
              </p:ext>
            </p:extLst>
          </p:nvPr>
        </p:nvGraphicFramePr>
        <p:xfrm>
          <a:off x="914401" y="2597626"/>
          <a:ext cx="8327570" cy="3632835"/>
        </p:xfrm>
        <a:graphic>
          <a:graphicData uri="http://schemas.openxmlformats.org/drawingml/2006/table">
            <a:tbl>
              <a:tblPr/>
              <a:tblGrid>
                <a:gridCol w="6341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ESPECIFICAÇÃO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LOA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Receita Total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7.942.346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Despesa Total     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7.942.346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Resultado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Déficit (Receita Extraordinária)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-336.591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8955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1025" y="765486"/>
            <a:ext cx="9456110" cy="46789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pt-BR" sz="2800" dirty="0"/>
              <a:t>Receita por Categoria e Subcategoria Econômica</a:t>
            </a:r>
            <a:endParaRPr lang="pt-BR" sz="28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3DAFBE0E-D6B4-4394-9208-A1930E0E0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21863"/>
              </p:ext>
            </p:extLst>
          </p:nvPr>
        </p:nvGraphicFramePr>
        <p:xfrm>
          <a:off x="897849" y="1233377"/>
          <a:ext cx="9201825" cy="6066333"/>
        </p:xfrm>
        <a:graphic>
          <a:graphicData uri="http://schemas.openxmlformats.org/drawingml/2006/table">
            <a:tbl>
              <a:tblPr/>
              <a:tblGrid>
                <a:gridCol w="3379520">
                  <a:extLst>
                    <a:ext uri="{9D8B030D-6E8A-4147-A177-3AD203B41FA5}">
                      <a16:colId xmlns:a16="http://schemas.microsoft.com/office/drawing/2014/main" val="2321291253"/>
                    </a:ext>
                  </a:extLst>
                </a:gridCol>
                <a:gridCol w="1489897">
                  <a:extLst>
                    <a:ext uri="{9D8B030D-6E8A-4147-A177-3AD203B41FA5}">
                      <a16:colId xmlns:a16="http://schemas.microsoft.com/office/drawing/2014/main" val="3274259414"/>
                    </a:ext>
                  </a:extLst>
                </a:gridCol>
                <a:gridCol w="1178997">
                  <a:extLst>
                    <a:ext uri="{9D8B030D-6E8A-4147-A177-3AD203B41FA5}">
                      <a16:colId xmlns:a16="http://schemas.microsoft.com/office/drawing/2014/main" val="2057003110"/>
                    </a:ext>
                  </a:extLst>
                </a:gridCol>
                <a:gridCol w="1178997">
                  <a:extLst>
                    <a:ext uri="{9D8B030D-6E8A-4147-A177-3AD203B41FA5}">
                      <a16:colId xmlns:a16="http://schemas.microsoft.com/office/drawing/2014/main" val="1332128438"/>
                    </a:ext>
                  </a:extLst>
                </a:gridCol>
                <a:gridCol w="920586">
                  <a:extLst>
                    <a:ext uri="{9D8B030D-6E8A-4147-A177-3AD203B41FA5}">
                      <a16:colId xmlns:a16="http://schemas.microsoft.com/office/drawing/2014/main" val="3000095180"/>
                    </a:ext>
                  </a:extLst>
                </a:gridCol>
                <a:gridCol w="1053828">
                  <a:extLst>
                    <a:ext uri="{9D8B030D-6E8A-4147-A177-3AD203B41FA5}">
                      <a16:colId xmlns:a16="http://schemas.microsoft.com/office/drawing/2014/main" val="1274763505"/>
                    </a:ext>
                  </a:extLst>
                </a:gridCol>
              </a:tblGrid>
              <a:tr h="4802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CATEGORIA / SUBCATEGORIA ECONÔMICA</a:t>
                      </a:r>
                    </a:p>
                  </a:txBody>
                  <a:tcPr marL="8239" marR="8239" marT="8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(em R$ mil)</a:t>
                      </a:r>
                    </a:p>
                  </a:txBody>
                  <a:tcPr marL="8239" marR="8239" marT="823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VARIAÇÃO  2020/2019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42074"/>
                  </a:ext>
                </a:extLst>
              </a:tr>
              <a:tr h="480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CATEGORIA / SUBCATEGORIA ECONÔMICA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 ARRECADADO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PROJETADO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 LOA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(R$ MIL) </a:t>
                      </a:r>
                    </a:p>
                  </a:txBody>
                  <a:tcPr marL="8239" marR="8239" marT="8239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(%) 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87199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Receitas Correntes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6.202.002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6.625.399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7.517.684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892.285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13,47%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181199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Impostos, Taxas e Contrib. Melhoria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2.439.220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2.517.323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2.906.089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388.766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15,44%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61292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 de Contribuições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301.773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316.171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313.602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-2.569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-0,81%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65584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 Patrimonial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256.807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295.672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237.250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-58.422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-19,76%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23371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 de Serviços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623.016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724.352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744.429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20.077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2,77%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781156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Transferências Correntes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2.536.178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2.536.410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2.814.907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278.497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10,98%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04092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Outras Receitas Correntes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45.008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132.485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134.815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2.330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1,76%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240736"/>
                  </a:ext>
                </a:extLst>
              </a:tr>
              <a:tr h="4802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 Extraordinária para Cobertura de Déficit Orçamentário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366.591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366.591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683309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Receitas de Capital 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85.174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163.910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288.441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124.532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75,98%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36034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Operações de Crédito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55.193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149.753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241.427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91.674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61,22%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59657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Alienação de Bens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23.815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5.517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22.383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16.866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305,70%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29345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Amortização de Empréstimos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2.617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2.645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2.807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6,13%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40659"/>
                  </a:ext>
                </a:extLst>
              </a:tr>
              <a:tr h="4802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Transferências e Outras Receitas de Capital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3.549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5.994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21.824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15.829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264,06%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809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Receitas Correntes Intraorçamentárias 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392.317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387.894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402.830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14.936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3,85%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3953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(-) Deduções da Receita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-266.373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-259.333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-266.609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-7.276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2,81%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52703"/>
                  </a:ext>
                </a:extLst>
              </a:tr>
              <a:tr h="245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6.413.120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6.917.870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7.942.346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1.024.476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14,81%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50747"/>
                  </a:ext>
                </a:extLst>
              </a:tr>
              <a:tr h="225589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9" marR="8239" marT="823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438975"/>
                  </a:ext>
                </a:extLst>
              </a:tr>
              <a:tr h="48021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sem Receita Extraordinária para Cobertura de Déficit Orçamentário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6.413.120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6.917.870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7.575.755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657.885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9,51%</a:t>
                      </a:r>
                    </a:p>
                  </a:txBody>
                  <a:tcPr marL="8239" marR="8239" marT="82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110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3284" y="818649"/>
            <a:ext cx="10345479" cy="44662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pt-BR" sz="2000" dirty="0"/>
              <a:t>Receitas Próprias, Transferências, Operações de Crédito e </a:t>
            </a:r>
            <a:r>
              <a:rPr lang="pt-BR" sz="2000" dirty="0" err="1"/>
              <a:t>Intraorçamentárias</a:t>
            </a:r>
            <a:endParaRPr lang="pt-BR" sz="20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93871"/>
              </p:ext>
            </p:extLst>
          </p:nvPr>
        </p:nvGraphicFramePr>
        <p:xfrm>
          <a:off x="805542" y="1393374"/>
          <a:ext cx="8458201" cy="5736768"/>
        </p:xfrm>
        <a:graphic>
          <a:graphicData uri="http://schemas.openxmlformats.org/drawingml/2006/table">
            <a:tbl>
              <a:tblPr/>
              <a:tblGrid>
                <a:gridCol w="472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Receita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 2020- R$ mil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Participação %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PRÓPRIAS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4.383.199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IPTU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797.078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IRRF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343.836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ITBI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287.639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ISSQN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1.110.051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TAXAS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299.336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Receita de Contribuições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313.602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Receita Patrimonial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237.250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Receita de Serviços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744.429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Demais Receitas Próprias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249.980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TRANSFERÊNCIAS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2.814.907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35,4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FPM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273.784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ICMS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734.598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IPI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12.085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IPVA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308.356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SUS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798.532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FUNDEB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367.157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Outras Transferências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320.395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OPERAÇÕES DE CRÉDITO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241.427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RECEITAS CORRENTES INTRAORÇAMENTÁRIAS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402.830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  -  ) DEDUÇÕES DA RECEITA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-266.609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-3,4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Receita para Cobertura do Déficit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366.591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903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7.942.346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476" marR="8476" marT="847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764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RASÃO PMPA-02.png"/>
          <p:cNvPicPr>
            <a:picLocks noChangeAspect="1"/>
          </p:cNvPicPr>
          <p:nvPr/>
        </p:nvPicPr>
        <p:blipFill>
          <a:blip r:embed="rId2"/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Retângulo de cantos arredondados 5"/>
          <p:cNvSpPr/>
          <p:nvPr/>
        </p:nvSpPr>
        <p:spPr>
          <a:xfrm>
            <a:off x="670836" y="1081314"/>
            <a:ext cx="9551581" cy="5443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Natureza da Despesa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050903"/>
              </p:ext>
            </p:extLst>
          </p:nvPr>
        </p:nvGraphicFramePr>
        <p:xfrm>
          <a:off x="765542" y="1796904"/>
          <a:ext cx="9282224" cy="4986666"/>
        </p:xfrm>
        <a:graphic>
          <a:graphicData uri="http://schemas.openxmlformats.org/drawingml/2006/table">
            <a:tbl>
              <a:tblPr/>
              <a:tblGrid>
                <a:gridCol w="3494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341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(R$ mil)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3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NATUREZA DA DESPESA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LIQUIDADO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PROJETADO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ORÇADA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 (R$) 2020 S/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Variação (%) 2020 S/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Pessoal e Encargos Sociais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3.355.373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3.482.456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3.640.511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158.055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Serviço da Dívida (Juros e Amortização)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251.403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232.396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378.186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126.783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62,7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Outras Despesas Correntes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1.968.845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2.088.596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2.867.438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898.593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37,3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187.323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115.491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572.956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385.633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396,1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Inversões Financeiras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59.000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49.333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31.291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-27.709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-36,6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Reservas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451.964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451.964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5.821.945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5.968.272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7.942.346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2.120.402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33,1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0439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RASÃO PMPA-02.png"/>
          <p:cNvPicPr>
            <a:picLocks noChangeAspect="1"/>
          </p:cNvPicPr>
          <p:nvPr/>
        </p:nvPicPr>
        <p:blipFill>
          <a:blip r:embed="rId2"/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Retângulo de cantos arredondados 5"/>
          <p:cNvSpPr/>
          <p:nvPr/>
        </p:nvSpPr>
        <p:spPr>
          <a:xfrm>
            <a:off x="277431" y="85706"/>
            <a:ext cx="7154727" cy="5443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Pessoal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FE02E5-2AF7-46F6-9524-E7E9F598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6" y="881234"/>
            <a:ext cx="9758477" cy="61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610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BRASÃO PMPA-02.png"/>
          <p:cNvPicPr>
            <a:picLocks noChangeAspect="1"/>
          </p:cNvPicPr>
          <p:nvPr/>
        </p:nvPicPr>
        <p:blipFill>
          <a:blip r:embed="rId2"/>
          <a:srcRect l="1368" r="1368"/>
          <a:stretch>
            <a:fillRect/>
          </a:stretch>
        </p:blipFill>
        <p:spPr>
          <a:xfrm>
            <a:off x="8083550" y="-8467"/>
            <a:ext cx="1472660" cy="732649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Retângulo de cantos arredondados 5"/>
          <p:cNvSpPr/>
          <p:nvPr/>
        </p:nvSpPr>
        <p:spPr>
          <a:xfrm>
            <a:off x="159393" y="77642"/>
            <a:ext cx="6675361" cy="54430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ODC POR ÓRGÃO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9660"/>
              </p:ext>
            </p:extLst>
          </p:nvPr>
        </p:nvGraphicFramePr>
        <p:xfrm>
          <a:off x="261257" y="805543"/>
          <a:ext cx="10276113" cy="6356352"/>
        </p:xfrm>
        <a:graphic>
          <a:graphicData uri="http://schemas.openxmlformats.org/drawingml/2006/table">
            <a:tbl>
              <a:tblPr/>
              <a:tblGrid>
                <a:gridCol w="172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ÓRGÃO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VALOR (R$)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PRINCIPAIS CONTRATOS DE 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SMS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1.165.276.857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Regulação do SUS, Saúde da Família, Atenção à Saúde Mental, Distribuição de Medicamentos, HPS e HMIPV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SMED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347.351.825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Creches, Rede Municipal de Ensino Conveniada e Própria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DMAE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335.433.321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Manutenção dos sistemas de água, esgoto e drenagem pluvial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DMLU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262.642.409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Contratos de limpeza urbana, capina, coleta, transporte, transbordo e aterro do lixo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SMSURB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129.542.254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Conservação viária, Manutenção de equipamentos públicos, Iluminação pública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FASC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124.781.807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Serviços de acolhimento, abrigagem e assistência social diversos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EPTC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65.949.996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Sinalização viária e apoio à fiscalização de trânsito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EGM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62.974.223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Sentenças judiciais e encargos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SMAMS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56.639.207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Manutenção das praças, parques e unidades de conservação, USV Vitória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SMDE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24.939.886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Mercado Público Central - Funmercado, Implantação do Escritório de Licenciamento                         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SMIM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24.837.330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Ampliação e Qualificação da Infraestrutura Viária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SMDSE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22.380.210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Ampliação, restauração e manutenção de unidades recreativas, Capacitação para a inclusão social                                                                    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SMSEG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18.639.023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Manutenção e modernização dos serviços da segurança municipal, Funrebom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SMC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16.100.238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Fumproarte, Descentralização Cultural, Artes Cênicas e Visuais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DEMHAB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15.663.493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Oferta de moradia provisória                                 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Órgãos Finalísticos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2.673.152.079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SMPG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48.168.293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Plano de Saúde dos Servidores, Seleção de Estagiários, Programa de Capacitações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SMF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33.600.544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Qualificação do desempenho da arrecadação própria de tributos municipais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SMRI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33.200.089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Funcriança e Fundoidoso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PREVIMPA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21.167.509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Encargos previdenciários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PGM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8.319.107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Fundo de Reaparelhamento da PGM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SMTC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6.419.196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Serviço de Atendimento ao Cidadão - 156                      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GP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5.667.226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Administração Geral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SMPE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1.773.786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 De Parcerias De Porto Alegre -  Propar e Programa Especial De Outorga De Ativos - Peoa                                                                                                   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5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Órgãos Meio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158.315.750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6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CM        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35.970.000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Atividade Legislativa</a:t>
                      </a:r>
                    </a:p>
                  </a:txBody>
                  <a:tcPr marL="62059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5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2.867.437.829</a:t>
                      </a:r>
                    </a:p>
                  </a:txBody>
                  <a:tcPr marL="6895" marR="62059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95" marR="6895" marT="68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582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3406" y="786751"/>
            <a:ext cx="9930808" cy="47852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pt-BR" sz="2800" b="1" dirty="0"/>
              <a:t>Quadro de Investimentos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12806"/>
              </p:ext>
            </p:extLst>
          </p:nvPr>
        </p:nvGraphicFramePr>
        <p:xfrm>
          <a:off x="574159" y="1360968"/>
          <a:ext cx="9537404" cy="5711687"/>
        </p:xfrm>
        <a:graphic>
          <a:graphicData uri="http://schemas.openxmlformats.org/drawingml/2006/table">
            <a:tbl>
              <a:tblPr/>
              <a:tblGrid>
                <a:gridCol w="1186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MS Sans Serif"/>
                        </a:rPr>
                        <a:t> ÓRGÃO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MS Sans Serif"/>
                        </a:rPr>
                        <a:t>PRINCIPAIS INVESTIMENTOS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MS Sans Serif"/>
                        </a:rPr>
                        <a:t>VALOR (R$)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DMAE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QUALIFICAÇÃO DOS SISTEMAS DE ABASTECIMENTO DE ÁGUA E ESGOTO SANITÁRIO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191.039.686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SMIM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AMPLIAÇÃO E MELHORIA DA INFRAESTRUTURA VIÁRIA, INFRAESTRUTURA PARA MANEJO DE ÁGUAS PLUVIAIS URBANAS, ESPAÇOS PÚBLICOS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153.432.546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DEMHAB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REASSENTAMENTO, REGULARIZAÇÃO URBANÍSTICA E FUNDIÁRIA - PRF, OFERTA DE MORADIA PROVISÓRIA                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47.437.279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EGM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DESAPROPRIAÇÕES PRÓ-TRANSPORTE, SENTENÇAS JUDICIAIS       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33.617.553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SMS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AMPLIAÇÃO E MELHORIAS NA ATENÇÃO PRIMÁRIA À SAÚDE - FMS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30.972.723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SMED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GESTÃO DE TECNOLOGIA DA INFORMAÇÃO, ATENDIMENTO ESCOLAR INFANTIL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22.069.255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SMAMS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URBANIZAÇÃO E REURBANIZAÇÃO DE ÁREAS VERDES DE ACESSO PÚBLICO DA CIDADE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19.052.486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SMC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PAC CIDADES HISTÓRICAS    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16.803.776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SMSURB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ILUMINAÇÃO PÚBLICA - PARCERIA PÚBLICO PRIVADA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14.577.201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SMRI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FUNDO MUNICIPAL DO IDOSO - FUNDOIDOSO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12.239.210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CM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CONTINUIDADE DAS OBRAS DO PALÁCIO ALOÍSIO FILHO, CONSTRUÇÃO DO PRÉDIO ANEXO DA CMPA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10.730.000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SMSEG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FUNDO MUNICIPAL DE REAPARELHAMENTO DO CORPO DE BOMBEIROS - FUMREBOM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5.568.056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SMDSE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AMPLIAÇÃO, RESTAURAÇÃO E MANUTENÇÃO DE UNIDADES RECREATIVAS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3.593.720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SMF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REESTRUTURAÇÃO E MODERNIZAÇÃO DA INFRAESTRUTURA DE TECNOLOGIA DA INFORMAÇÃO DA SMF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3.134.716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SMDE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MERCADO PÚBLICO CENTRAL - FUNMERCADO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2.463.732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FASC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PSB - CONVIVÊNCIA E FORTALECIMENTO DE VÍNCULOS FAMILIÁRES E COMUNITÁRIOS - 0 A 18 ANOS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1.770.427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PREVIMPA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PREVIMPA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1.253.401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SMPG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GESTÃO JUNTO ÀS AGÊNCIAS MULTILATERAIS DE CRÉDITO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948.684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PGM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FURPGM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679.638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DMLU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QUALIFICAÇÃO DA INFRAESTRUTURA ADMINISTRATIVA - DMLU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654.240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SMTC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SMTC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435.500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GP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GP E GCS 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231.210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EPTC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EPTC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226.000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2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SMPE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MS Sans Serif"/>
                        </a:rPr>
                        <a:t>ADMINISTRAÇÃO GERAL - SMPE                                                                         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25.000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6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MS Sans Serif"/>
                        </a:rPr>
                        <a:t> Total Geral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    572.956.039 </a:t>
                      </a:r>
                    </a:p>
                  </a:txBody>
                  <a:tcPr marL="8006" marR="8006" marT="80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599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83314" y="0"/>
            <a:ext cx="6170650" cy="65905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pt-BR" sz="2800" b="1" dirty="0"/>
              <a:t>Operações de Crédito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289017"/>
              </p:ext>
            </p:extLst>
          </p:nvPr>
        </p:nvGraphicFramePr>
        <p:xfrm>
          <a:off x="308344" y="829339"/>
          <a:ext cx="10100931" cy="6215722"/>
        </p:xfrm>
        <a:graphic>
          <a:graphicData uri="http://schemas.openxmlformats.org/drawingml/2006/table">
            <a:tbl>
              <a:tblPr/>
              <a:tblGrid>
                <a:gridCol w="31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2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9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Programa/Projeto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Operação de Crédito (R$)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Principais Investimentos Contemplados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6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PONTA DO ARADO - PROG. SANEAMENTO PARA TODOS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65.553.000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Qualificação dos sistemas de abastecimento de água     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0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PROJETOS E CAPTAÇÃO DE RECURSOS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56.515.990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Qualificação dos sistemas de abastecimento de água, Redução de perdas de água, Melhoria na infraestrutura para manejo de águas pluviais urbanas, Manutenção e modernização dos serviços da segurança municipal, Ampliação e melhorias na atenção primária à saúde - FMS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0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 DE DESENV. DA ORLA E CENTRO HISTÓRICO DE POA - PRÓ-ORLA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39.953.772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Continuidade do projeto Orla do Guaíba, Ações de qualificação do trânsito e circulação,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ampliaçao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e qualificação da estrutura viária, programa de parcerias de Porto Alegre e reestruturação e modernização da infraestrutura de TI da PMPA.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FINANCIAMENTO DA CONTRAPARTIDA DO PAC/COPA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24.847.965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Ampliação e melhoria da infraestrutura viária, Melhoria no sistema de proteção contra cheia, Reassentamento, Obras de arte de engenharia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PROGRAMAS DE URBANIZAÇÃO - OPERAÇÃO DE CRÉDITO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13.926.585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Reassentamentos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4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COPA - PRÓ-TRANSPORTE    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13.587.592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Obras Pró-Mobilidade, Av. Tronco, Av. Severo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Dullius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, Av. Voluntários da Pátria, Ampliação do Sistema de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Trasnporte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Público e Pavimentação de Vias,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Melhoiras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no Sistema de Proteção contra cheias e Obras de Arte da 3a. Perimetral.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6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 SANEAMENTO PARA TODOS - PAC 2 - BNDES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8.525.000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Qualificação do sistema de esgotamento sanitário - 4a. Etapa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4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PROG. DE FINANCTO BANRISUL DAS CONTRAPARTIDAS - PAC/PRÓ-TRANSPORTES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7.826.075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Ampliação e melhoria da infraestrutura viária, qualificação da infraestrutura de transporte público, obras de arte de engenharia                            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43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 DE MODERNIZAÇÃO DA ADMINISTRAÇÃO TRIBUTÁRIA - PMAT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4.023.831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Revisão do plano diretor municipal, Qualificação do desempenho da arrecadação própria de tributos municipais, Geoprocessamento - declaração municipal informativa                         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PAVIMENTAÇÃO E QUALIFICAÇÃO VIAS URBANAS - PAC                  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3.380.963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Infraestrutura e pavimentação e melhoria no sistema de proteção contra as cheias.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92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PROGRAMA NACIONAL DE APOIO À GESTÃO ADMINISTRATIVA - PNAFM/SIGEM      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3.088.035</a:t>
                      </a:r>
                    </a:p>
                  </a:txBody>
                  <a:tcPr marL="4807" marR="43261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Aerofotogrametria e cidade digital 3D, Tecnologia da Informação - incluindo sistemas de custos, de gerenciamento da dívida pública, de gestão de contratos e convênios, de gestão de recursos humanos, de informações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georreferenciadas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e sistema integrado de gestão. Reforma da loja e </a:t>
                      </a:r>
                      <a:r>
                        <a:rPr lang="pt-BR" sz="12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videomonitoramento</a:t>
                      </a:r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. Fortalecimento da transparência.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7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241.426.883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807" marR="4807" marT="48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83834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45260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5257</TotalTime>
  <Words>1552</Words>
  <Application>Microsoft Office PowerPoint</Application>
  <PresentationFormat>Personalizar</PresentationFormat>
  <Paragraphs>541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 Light</vt:lpstr>
      <vt:lpstr>Helvetica Neue</vt:lpstr>
      <vt:lpstr>MS Sans Serif</vt:lpstr>
      <vt:lpstr>White</vt:lpstr>
      <vt:lpstr>LOA 2020</vt:lpstr>
      <vt:lpstr>Apresentação do PowerPoint</vt:lpstr>
      <vt:lpstr>Receita por Categoria e Subcategoria Econômica</vt:lpstr>
      <vt:lpstr>Receitas Próprias, Transferências, Operações de Crédito e Intraorçamentárias</vt:lpstr>
      <vt:lpstr>Apresentação do PowerPoint</vt:lpstr>
      <vt:lpstr>Apresentação do PowerPoint</vt:lpstr>
      <vt:lpstr>Apresentação do PowerPoint</vt:lpstr>
      <vt:lpstr>Quadro de Investimentos</vt:lpstr>
      <vt:lpstr>Operações de Crédito</vt:lpstr>
      <vt:lpstr>Apresentação do PowerPoint</vt:lpstr>
      <vt:lpstr>ADM. DIRETA E INDIRETA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Augusto dos Santos Reis</dc:creator>
  <cp:lastModifiedBy>Gustavo Moeller</cp:lastModifiedBy>
  <cp:revision>301</cp:revision>
  <cp:lastPrinted>2019-10-22T13:04:10Z</cp:lastPrinted>
  <dcterms:modified xsi:type="dcterms:W3CDTF">2019-10-22T13:28:29Z</dcterms:modified>
</cp:coreProperties>
</file>